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12192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Inconsolata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7" roundtripDataSignature="AMtx7mgoMDWS739bYnkBfubDqLUlrdy+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702956-076C-40F8-89E8-0A281BB5E8AF}">
  <a:tblStyle styleId="{1D702956-076C-40F8-89E8-0A281BB5E8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B212555-2D0F-49FB-A0D6-46B275AD11D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consolata-bold.fntdata"/><Relationship Id="rId61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italic.fntdata"/><Relationship Id="rId14" Type="http://schemas.openxmlformats.org/officeDocument/2006/relationships/slide" Target="slides/slide8.xml"/><Relationship Id="rId58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https://journals.sagepub.com/doi/10.2217/17455057.4.3.23</a:t>
            </a:r>
            <a:endParaRPr/>
          </a:p>
        </p:txBody>
      </p:sp>
      <p:sp>
        <p:nvSpPr>
          <p:cNvPr id="269" name="Google Shape;26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https://arxiv.org/abs/1906.08976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eigenvalue is significantly larger than the rest. Note that, from the randomness in a finite sample of ten noisy vectors, one expects a decrease in eigenvalues.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decrease one observes due to random sampling is much more gradual and uniform.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Therefore we hypothesize that the top PC, denoted by the unit vector g, captures the gender subspace</a:t>
            </a:r>
            <a:endParaRPr/>
          </a:p>
        </p:txBody>
      </p:sp>
      <p:sp>
        <p:nvSpPr>
          <p:cNvPr id="348" name="Google Shape;34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" name="Google Shape;1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/>
          <p:nvPr>
            <p:ph idx="2" type="pic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5"/>
          <p:cNvSpPr txBox="1"/>
          <p:nvPr>
            <p:ph idx="1" type="body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6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6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6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8" name="Google Shape;118;p7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7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57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pic>
        <p:nvPicPr>
          <p:cNvPr id="27" name="Google Shape;2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9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9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0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60"/>
          <p:cNvSpPr txBox="1"/>
          <p:nvPr>
            <p:ph idx="2" type="body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9" name="Google Shape;39;p60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0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41" name="Google Shape;4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 with Caption">
  <p:cSld name="Mosaic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1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1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1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1"/>
          <p:cNvSpPr/>
          <p:nvPr>
            <p:ph idx="2" type="pic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61"/>
          <p:cNvSpPr/>
          <p:nvPr>
            <p:ph idx="3" type="pic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61"/>
          <p:cNvSpPr/>
          <p:nvPr>
            <p:ph idx="4" type="pic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61"/>
          <p:cNvSpPr txBox="1"/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3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" name="Google Shape;12;p52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cap="flat" cmpd="sng" w="28575">
            <a:solidFill>
              <a:srgbClr val="8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52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52"/>
          <p:cNvPicPr preferRelativeResize="0"/>
          <p:nvPr/>
        </p:nvPicPr>
        <p:blipFill rotWithShape="1">
          <a:blip r:embed="rId1">
            <a:alphaModFix/>
          </a:blip>
          <a:srcRect b="13334" l="0" r="0" t="6665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hyperlink" Target="https://www.science.org/doi/full/10.1126/science.aal4230" TargetMode="External"/><Relationship Id="rId5" Type="http://schemas.openxmlformats.org/officeDocument/2006/relationships/hyperlink" Target="https://www.nytimes.com/2019/11/11/technology/artificial-intelligence-bia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J69HkKz9g4A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blog.conceptnet.io/posts/2017/how-to-make-a-racist-ai-without-really-tryin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hyperlink" Target="https://implicit.harvard.edu/implici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600">
                <a:solidFill>
                  <a:srgbClr val="7F7F7F"/>
                </a:solidFill>
              </a:rPr>
              <a:t>DSCI-531: FAIRNESS IN ARTIFICIAL INTELLIGENCE</a:t>
            </a:r>
            <a:br>
              <a:rPr lang="en-US" sz="4000"/>
            </a:br>
            <a:br>
              <a:rPr lang="en-US"/>
            </a:br>
            <a:br>
              <a:rPr lang="en-US"/>
            </a:br>
            <a:r>
              <a:rPr lang="en-US"/>
              <a:t>BIASES IN NLP: APPLICATIONS</a:t>
            </a:r>
            <a:br>
              <a:rPr lang="en-US"/>
            </a:b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1828800" y="3886200"/>
            <a:ext cx="8534400" cy="1993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Keith Burghardt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February 26,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is easier (quicker) to associate some concepts together than others</a:t>
            </a:r>
            <a:endParaRPr/>
          </a:p>
        </p:txBody>
      </p:sp>
      <p:pic>
        <p:nvPicPr>
          <p:cNvPr descr="Science Images - Free Download on Freepik" id="230" name="Google Shape;23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887" l="5937" r="5265" t="11795"/>
          <a:stretch/>
        </p:blipFill>
        <p:spPr>
          <a:xfrm>
            <a:off x="633047" y="1401987"/>
            <a:ext cx="2177373" cy="1895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helor of Arts in Liberal Studies - Palmetto College | University of  South Carolina" id="231" name="Google Shape;231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995" y="1218444"/>
            <a:ext cx="3151217" cy="221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3450840" y="2092687"/>
            <a:ext cx="18406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Liberal arts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767" y="4277208"/>
            <a:ext cx="1357528" cy="166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2166" y="4277209"/>
            <a:ext cx="1379983" cy="176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/>
          <p:nvPr/>
        </p:nvSpPr>
        <p:spPr>
          <a:xfrm>
            <a:off x="1397977" y="3141335"/>
            <a:ext cx="764931" cy="129246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3789691" y="3053411"/>
            <a:ext cx="764931" cy="129246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ience Images - Free Download on Freepik" id="237" name="Google Shape;237;p10"/>
          <p:cNvPicPr preferRelativeResize="0"/>
          <p:nvPr/>
        </p:nvPicPr>
        <p:blipFill rotWithShape="1">
          <a:blip r:embed="rId3">
            <a:alphaModFix/>
          </a:blip>
          <a:srcRect b="10887" l="5937" r="5265" t="11795"/>
          <a:stretch/>
        </p:blipFill>
        <p:spPr>
          <a:xfrm>
            <a:off x="6796863" y="1283740"/>
            <a:ext cx="2177373" cy="1895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helor of Arts in Liberal Studies - Palmetto College | University of  South Carolina" id="238" name="Google Shape;2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773" y="1100197"/>
            <a:ext cx="3151217" cy="221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/>
        </p:nvSpPr>
        <p:spPr>
          <a:xfrm>
            <a:off x="9579488" y="1974440"/>
            <a:ext cx="18406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Liberal arts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8618" y="4184995"/>
            <a:ext cx="1357528" cy="166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4376" y="4226911"/>
            <a:ext cx="1379983" cy="176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7509041" y="3023088"/>
            <a:ext cx="764931" cy="129246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9997469" y="2935164"/>
            <a:ext cx="764931" cy="129246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5696446" y="2992118"/>
            <a:ext cx="10761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0" name="Google Shape;2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669" y="2202818"/>
            <a:ext cx="7178662" cy="35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192" y="219075"/>
            <a:ext cx="10333615" cy="119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7" name="Google Shape;2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256" y="2088508"/>
            <a:ext cx="7483488" cy="382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01023"/>
            <a:ext cx="10219306" cy="12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are some of the consequences of gender bias?</a:t>
            </a:r>
            <a:endParaRPr/>
          </a:p>
        </p:txBody>
      </p:sp>
      <p:sp>
        <p:nvSpPr>
          <p:cNvPr id="264" name="Google Shape;264;p13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Harms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Perpetuates inequality. Create a feedback loop to keep bias going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Affect decision making e.g., hiring discriminates against women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Lack of income parity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Harm product quality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“Benefits”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Beneficial to the other class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Targeted marketing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Greater social cohesion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Gender bias in healthcare</a:t>
            </a:r>
            <a:endParaRPr/>
          </a:p>
        </p:txBody>
      </p:sp>
      <p:sp>
        <p:nvSpPr>
          <p:cNvPr id="272" name="Google Shape;272;p14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Gender bias creates unintended but systematic neglect of women’s health and well-being.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Medical conditions, such as coronary artery disease, Parkinson's disease, irritable bowel syndrome, and tuberculosis, men are investigated and treated more extensively than women with the same severity of symptoms.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older women were less likely than older men to be admitted to ICUs or receive life-saving interventions.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Physicians are more likely to interpret men's symptoms as organic and women's as psychological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Historically </a:t>
            </a: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clinical trials were </a:t>
            </a: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performed </a:t>
            </a: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mainly on young or middle-aged white men 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Recommendations about treatments and drugs are based on studies where the majority of participants were men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Word Embeddings can be Dreadfully Sexist</a:t>
            </a:r>
            <a:endParaRPr/>
          </a:p>
        </p:txBody>
      </p:sp>
      <p:sp>
        <p:nvSpPr>
          <p:cNvPr id="278" name="Google Shape;278;p15"/>
          <p:cNvSpPr txBox="1"/>
          <p:nvPr>
            <p:ph idx="12" type="sldNum"/>
          </p:nvPr>
        </p:nvSpPr>
        <p:spPr>
          <a:xfrm>
            <a:off x="11944350" y="6432550"/>
            <a:ext cx="247650" cy="223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825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3C58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2002098" y="2980255"/>
            <a:ext cx="2689734" cy="19925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4862147" y="5800297"/>
            <a:ext cx="619095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Google w2v embedding trained from the news (Glove)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5099491" y="2339969"/>
            <a:ext cx="2654300" cy="522605"/>
          </a:xfrm>
          <a:custGeom>
            <a:rect b="b" l="l" r="r" t="t"/>
            <a:pathLst>
              <a:path extrusionOk="0" h="522605" w="2654300">
                <a:moveTo>
                  <a:pt x="0" y="522107"/>
                </a:moveTo>
                <a:lnTo>
                  <a:pt x="2654071" y="522107"/>
                </a:lnTo>
                <a:lnTo>
                  <a:pt x="2654071" y="0"/>
                </a:lnTo>
                <a:lnTo>
                  <a:pt x="0" y="0"/>
                </a:lnTo>
                <a:lnTo>
                  <a:pt x="0" y="522107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3563" y="2339969"/>
            <a:ext cx="2654300" cy="522605"/>
          </a:xfrm>
          <a:custGeom>
            <a:rect b="b" l="l" r="r" t="t"/>
            <a:pathLst>
              <a:path extrusionOk="0" h="522605" w="2654300">
                <a:moveTo>
                  <a:pt x="0" y="522107"/>
                </a:moveTo>
                <a:lnTo>
                  <a:pt x="2654071" y="522107"/>
                </a:lnTo>
                <a:lnTo>
                  <a:pt x="2654071" y="0"/>
                </a:lnTo>
                <a:lnTo>
                  <a:pt x="0" y="0"/>
                </a:lnTo>
                <a:lnTo>
                  <a:pt x="0" y="522107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6051924" y="2709824"/>
            <a:ext cx="1219200" cy="0"/>
          </a:xfrm>
          <a:custGeom>
            <a:rect b="b" l="l" r="r" t="t"/>
            <a:pathLst>
              <a:path extrusionOk="0" h="120000" w="1219200">
                <a:moveTo>
                  <a:pt x="0" y="0"/>
                </a:moveTo>
                <a:lnTo>
                  <a:pt x="1218604" y="0"/>
                </a:lnTo>
              </a:path>
            </a:pathLst>
          </a:custGeom>
          <a:noFill/>
          <a:ln cap="flat" cmpd="sng" w="276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8809119" y="2709824"/>
            <a:ext cx="1066800" cy="0"/>
          </a:xfrm>
          <a:custGeom>
            <a:rect b="b" l="l" r="r" t="t"/>
            <a:pathLst>
              <a:path extrusionOk="0" h="120000" w="1066800">
                <a:moveTo>
                  <a:pt x="0" y="0"/>
                </a:moveTo>
                <a:lnTo>
                  <a:pt x="1066255" y="0"/>
                </a:lnTo>
              </a:path>
            </a:pathLst>
          </a:custGeom>
          <a:noFill/>
          <a:ln cap="flat" cmpd="sng" w="276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15"/>
          <p:cNvGraphicFramePr/>
          <p:nvPr/>
        </p:nvGraphicFramePr>
        <p:xfrm>
          <a:off x="5093141" y="23336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{1D702956-076C-40F8-89E8-0A281BB5E8AF}</a:tableStyleId>
              </a:tblPr>
              <a:tblGrid>
                <a:gridCol w="2654300"/>
                <a:gridCol w="2654300"/>
              </a:tblGrid>
              <a:tr h="522100">
                <a:tc>
                  <a:txBody>
                    <a:bodyPr/>
                    <a:lstStyle/>
                    <a:p>
                      <a:pPr indent="0" lvl="0" marL="4819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he: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314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she: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85534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brother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91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cocktail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7543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physician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79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registered_nurse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5486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programmer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81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homemaker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743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professor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09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associate professor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pic>
        <p:nvPicPr>
          <p:cNvPr id="286" name="Google Shape;2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4130" y="1210163"/>
            <a:ext cx="6190951" cy="61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about language models?</a:t>
            </a:r>
            <a:endParaRPr/>
          </a:p>
        </p:txBody>
      </p:sp>
      <p:pic>
        <p:nvPicPr>
          <p:cNvPr id="292" name="Google Shape;29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145989"/>
            <a:ext cx="5384800" cy="278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Caliskan, A., Bryson, J. J., &amp; Narayanan, A. (2017). </a:t>
            </a:r>
            <a:r>
              <a:rPr b="0" i="0" lang="en-US" sz="2000" u="sng">
                <a:solidFill>
                  <a:srgbClr val="1874A4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Semantics derived automatically from language corpora contain human-like biases</a:t>
            </a:r>
            <a:r>
              <a:rPr b="0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Language models acquire stereotypes from text that reflect human culture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Cultural stereotypes propagate into applications using these models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WEAT – Word Embedding Association test to measure implicit bias of AI</a:t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609601" y="5250346"/>
            <a:ext cx="4699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https://www.nytimes.com/2019/11/11/technology/artificial-intelligence-bias.html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791633" y="4454436"/>
            <a:ext cx="61044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WEAT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609601" y="1146051"/>
            <a:ext cx="10980929" cy="3764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Use word embeddings to measure distance from </a:t>
            </a:r>
            <a:r>
              <a:rPr b="1" lang="en-US" sz="2800"/>
              <a:t>attribute</a:t>
            </a:r>
            <a:r>
              <a:rPr lang="en-US" sz="2800"/>
              <a:t> </a:t>
            </a:r>
            <a:r>
              <a:rPr b="1" lang="en-US" sz="2800"/>
              <a:t>words</a:t>
            </a:r>
            <a:r>
              <a:rPr lang="en-US" sz="2800"/>
              <a:t> (A/B: e.g., flowers/insects) to </a:t>
            </a:r>
            <a:r>
              <a:rPr b="1" lang="en-US" sz="2800"/>
              <a:t>target</a:t>
            </a:r>
            <a:r>
              <a:rPr lang="en-US" sz="2800"/>
              <a:t> </a:t>
            </a:r>
            <a:r>
              <a:rPr b="1" lang="en-US" sz="2800"/>
              <a:t>words</a:t>
            </a:r>
            <a:r>
              <a:rPr lang="en-US" sz="2800"/>
              <a:t> (X/Y: e.g., pleasant/unpleasant)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The null hypothesis is that there is no difference between the two sets of target words in terms of their relative similarity to the two sets of attribute words.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permutation test measures the (un)likelihood of the null hypothesis by computing the probability that a random permutation of the attribute words would produce the observed (or greater) difference in sample means.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effect size </a:t>
            </a:r>
            <a:r>
              <a:rPr lang="en-US"/>
              <a:t>is a normalized measure of how separated the two distributions (of associations between the target and attribute words) are: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49" y="4910666"/>
            <a:ext cx="5692633" cy="914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Which concepts are closer in the embeddings space?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Flowers</a:t>
            </a:r>
            <a:r>
              <a:rPr lang="en-US"/>
              <a:t>: aster, clover, hyacinth, marigold, poppy, azalea, crocus, iris, orchid, rose, bluebell, daffodil, lilac, pansy, tulip, buttercup, daisy, lily, peony, violet, carnation, gladiola, magnolia, petunia, zinnia.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Insects</a:t>
            </a:r>
            <a:r>
              <a:rPr lang="en-US"/>
              <a:t>: ant, caterpillar, flea, locust, spider, bedbug, centipede, fly, maggot, tarantula, bee, cockroach, gnat, mosquito, termite, beetle, cricket, hornet, moth, wasp, blackfly, dragonfly, horsefly, roach, weevil.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Pleasant</a:t>
            </a:r>
            <a:r>
              <a:rPr lang="en-US"/>
              <a:t>: caress, freedom, health, love, peace, cheer, friend, heaven, loyal, pleasure, diamond, gentle, honest, lucky, rainbow, diploma, gift, honor, miracle, sunrise, family, happy, laughter, paradise, vacation.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Unpleasant</a:t>
            </a:r>
            <a:r>
              <a:rPr lang="en-US"/>
              <a:t>: abuse, crash, filth, murder, sickness, accident, death, grief, poison, stink, assault, disaster, hatred, pollute, tragedy, divorce, jail, poverty, ugly, cancer, kill, rotten, vomit, agony, prison.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WEAT</a:t>
            </a:r>
            <a:endParaRPr/>
          </a:p>
        </p:txBody>
      </p:sp>
      <p:pic>
        <p:nvPicPr>
          <p:cNvPr id="314" name="Google Shape;31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732" y="1146175"/>
            <a:ext cx="10582474" cy="497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/>
          <p:nvPr/>
        </p:nvSpPr>
        <p:spPr>
          <a:xfrm flipH="1" rot="10800000">
            <a:off x="-1" y="-1"/>
            <a:ext cx="4403709" cy="68580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2"/>
          <p:cNvGrpSpPr/>
          <p:nvPr/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3" name="Google Shape;153;p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4" name="Google Shape;154;p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5" name="Google Shape;155;p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6" name="Google Shape;156;p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</p:sp>
        <p:sp>
          <p:nvSpPr>
            <p:cNvPr id="157" name="Google Shape;157;p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</p:sp>
        <p:sp>
          <p:nvSpPr>
            <p:cNvPr id="158" name="Google Shape;158;p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59" name="Google Shape;159;p2"/>
          <p:cNvSpPr txBox="1"/>
          <p:nvPr>
            <p:ph type="title"/>
          </p:nvPr>
        </p:nvSpPr>
        <p:spPr>
          <a:xfrm>
            <a:off x="535020" y="685800"/>
            <a:ext cx="2780271" cy="51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Is it possible to discriminate through text and language?</a:t>
            </a:r>
            <a:endParaRPr/>
          </a:p>
        </p:txBody>
      </p:sp>
      <p:grpSp>
        <p:nvGrpSpPr>
          <p:cNvPr id="160" name="Google Shape;160;p2"/>
          <p:cNvGrpSpPr/>
          <p:nvPr/>
        </p:nvGrpSpPr>
        <p:grpSpPr>
          <a:xfrm>
            <a:off x="5010150" y="352618"/>
            <a:ext cx="6492875" cy="6139867"/>
            <a:chOff x="0" y="349"/>
            <a:chExt cx="6492875" cy="6139867"/>
          </a:xfrm>
        </p:grpSpPr>
        <p:sp>
          <p:nvSpPr>
            <p:cNvPr id="161" name="Google Shape;161;p2"/>
            <p:cNvSpPr/>
            <p:nvPr/>
          </p:nvSpPr>
          <p:spPr>
            <a:xfrm>
              <a:off x="0" y="4022592"/>
              <a:ext cx="6492875" cy="2103482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0" y="4022592"/>
              <a:ext cx="6492875" cy="1135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“Unthinking reliance on data mining can deny historically disadvantaged and vulnerable groups full participation in society”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0" y="5583969"/>
              <a:ext cx="6492875" cy="556247"/>
            </a:xfrm>
            <a:prstGeom prst="rect">
              <a:avLst/>
            </a:prstGeom>
            <a:solidFill>
              <a:srgbClr val="CCD3EA">
                <a:alpha val="89019"/>
              </a:srgbClr>
            </a:solidFill>
            <a:ln cap="flat" cmpd="sng" w="12700">
              <a:solidFill>
                <a:srgbClr val="CCD3EA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0" y="5583969"/>
              <a:ext cx="6492875" cy="556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113775" spcFirstLastPara="1" rIns="1137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[Barocas, S., &amp; Selbst, A. D. (2016). Big data's disparate impact. </a:t>
              </a:r>
              <a:r>
                <a:rPr b="0" i="1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Calif. L. Rev.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 </a:t>
              </a:r>
              <a:r>
                <a:rPr b="0" i="1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104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671.]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10800000">
              <a:off x="0" y="1494169"/>
              <a:ext cx="6492875" cy="2603932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0" y="1494169"/>
              <a:ext cx="6492875" cy="913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Algorithms are only as good as the data they were trained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170" y="2622029"/>
              <a:ext cx="2162178" cy="1107639"/>
            </a:xfrm>
            <a:prstGeom prst="rect">
              <a:avLst/>
            </a:prstGeom>
            <a:solidFill>
              <a:srgbClr val="CCD3EA">
                <a:alpha val="89019"/>
              </a:srgbClr>
            </a:solidFill>
            <a:ln cap="flat" cmpd="sng" w="12700">
              <a:solidFill>
                <a:srgbClr val="CCD3EA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3170" y="2622029"/>
              <a:ext cx="2162178" cy="1107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142225" spcFirstLastPara="1" rIns="142225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reflects explicit prejudices …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165348" y="2622029"/>
              <a:ext cx="2162178" cy="1107639"/>
            </a:xfrm>
            <a:prstGeom prst="rect">
              <a:avLst/>
            </a:prstGeom>
            <a:solidFill>
              <a:srgbClr val="CCD3EA">
                <a:alpha val="89019"/>
              </a:srgbClr>
            </a:solidFill>
            <a:ln cap="flat" cmpd="sng" w="12700">
              <a:solidFill>
                <a:srgbClr val="CCD3EA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2165348" y="2622029"/>
              <a:ext cx="2162178" cy="1107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142225" spcFirstLastPara="1" rIns="142225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 implicit biases in society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327526" y="2622029"/>
              <a:ext cx="2162178" cy="1107639"/>
            </a:xfrm>
            <a:prstGeom prst="rect">
              <a:avLst/>
            </a:prstGeom>
            <a:solidFill>
              <a:srgbClr val="CCD3EA">
                <a:alpha val="89019"/>
              </a:srgbClr>
            </a:solidFill>
            <a:ln cap="flat" cmpd="sng" w="12700">
              <a:solidFill>
                <a:srgbClr val="CCD3EA">
                  <a:alpha val="89019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4327526" y="2622029"/>
              <a:ext cx="2162178" cy="1107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142225" spcFirstLastPara="1" rIns="142225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 patterns of discrimination, exclusion and inequality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10800000">
              <a:off x="0" y="349"/>
              <a:ext cx="6492875" cy="162475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0" y="349"/>
              <a:ext cx="6492875" cy="1055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AI eliminate human bias from decisions?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609600" y="278629"/>
            <a:ext cx="10260013" cy="520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Gender biases are historical</a:t>
            </a:r>
            <a:endParaRPr sz="3300"/>
          </a:p>
        </p:txBody>
      </p:sp>
      <p:sp>
        <p:nvSpPr>
          <p:cNvPr id="320" name="Google Shape;320;p20"/>
          <p:cNvSpPr txBox="1"/>
          <p:nvPr/>
        </p:nvSpPr>
        <p:spPr>
          <a:xfrm>
            <a:off x="4846637" y="6444822"/>
            <a:ext cx="99060" cy="198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784167" y="1136957"/>
            <a:ext cx="10623665" cy="62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644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Garg, Schiebinger, Jurafsky, Zou (2017) Word embeddings quantify 100 years of  gender and ethnic stereotypes: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7357451" y="2728379"/>
            <a:ext cx="3728498" cy="29058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714734" y="4171644"/>
            <a:ext cx="6171950" cy="5349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Another View</a:t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1" y="1600200"/>
            <a:ext cx="7106049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... By Time</a:t>
            </a:r>
            <a:endParaRPr/>
          </a:p>
        </p:txBody>
      </p:sp>
      <p:pic>
        <p:nvPicPr>
          <p:cNvPr id="335" name="Google Shape;3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15" y="1295401"/>
            <a:ext cx="7086600" cy="43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Mitigating Gender Bias in NLP</a:t>
            </a:r>
            <a:endParaRPr/>
          </a:p>
        </p:txBody>
      </p:sp>
      <p:sp>
        <p:nvSpPr>
          <p:cNvPr id="342" name="Google Shape;342;p23"/>
          <p:cNvSpPr txBox="1"/>
          <p:nvPr>
            <p:ph idx="1" type="body"/>
          </p:nvPr>
        </p:nvSpPr>
        <p:spPr>
          <a:xfrm>
            <a:off x="609599" y="1243587"/>
            <a:ext cx="5940669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Debias training 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Data augmentation by swapping gender in text samples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Debiasing gender in word embeddings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Removing gender subspace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Train a gender-neutral embedding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isolate gender information in some dims: maximize difference between the gender dimension in male and female definitional word embeddings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maintain gender-neutral information in other dimensions: </a:t>
            </a:r>
            <a:r>
              <a:rPr lang="en-US" sz="1600"/>
              <a:t>maximize the difference between the gender direction and the other neutral dimensions in the word embeddings</a:t>
            </a:r>
            <a:endParaRPr sz="1800"/>
          </a:p>
        </p:txBody>
      </p:sp>
      <p:pic>
        <p:nvPicPr>
          <p:cNvPr id="343" name="Google Shape;343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9860" y="1317523"/>
            <a:ext cx="5244778" cy="3464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3"/>
          <p:cNvSpPr txBox="1"/>
          <p:nvPr/>
        </p:nvSpPr>
        <p:spPr>
          <a:xfrm>
            <a:off x="7211891" y="5263708"/>
            <a:ext cx="39631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https://arxiv.org/abs/1906.08976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2231390" y="407689"/>
            <a:ext cx="627507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Identifying the gender subspace</a:t>
            </a:r>
            <a:endParaRPr sz="3300"/>
          </a:p>
        </p:txBody>
      </p:sp>
      <p:sp>
        <p:nvSpPr>
          <p:cNvPr id="351" name="Google Shape;351;p24"/>
          <p:cNvSpPr/>
          <p:nvPr/>
        </p:nvSpPr>
        <p:spPr>
          <a:xfrm>
            <a:off x="1873845" y="2397423"/>
            <a:ext cx="8524975" cy="26871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2028042" y="5251965"/>
            <a:ext cx="38061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( “he”- “she”,	“father”-”mother”,…)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8691940" y="6011446"/>
            <a:ext cx="341376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Kai-Wei Chang (kwchang.net/talks/sp.html)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6483313" y="5251965"/>
            <a:ext cx="392620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( “dog”- “cat”,	“house”-”building”,…)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3233873" y="5800686"/>
            <a:ext cx="11258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 Pair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2231390" y="1935703"/>
            <a:ext cx="7061834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43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10 Eigenvalue	Top 10 Eigenvalue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7717791" y="5814318"/>
            <a:ext cx="12109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Pair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Reducing Gender Bias</a:t>
            </a: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525832" y="1495369"/>
            <a:ext cx="9140336" cy="4078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 rot="5400000">
            <a:off x="10561732" y="3689870"/>
            <a:ext cx="876935" cy="45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MALE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 rot="-5400000">
            <a:off x="550379" y="3805872"/>
            <a:ext cx="1213485" cy="45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FEMALE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5700455" y="979203"/>
            <a:ext cx="9988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SEXIST</a:t>
            </a:r>
            <a:endParaRPr b="0" i="0" sz="2800" u="none" cap="none" strike="noStrike">
              <a:solidFill>
                <a:srgbClr val="3C58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5178273" y="5570992"/>
            <a:ext cx="212344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DEFINITIONAL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6656877" y="1224641"/>
            <a:ext cx="644836" cy="443067"/>
          </a:xfrm>
          <a:custGeom>
            <a:rect b="b" l="l" r="r" t="t"/>
            <a:pathLst>
              <a:path extrusionOk="0" h="728980" w="1036320">
                <a:moveTo>
                  <a:pt x="43178" y="0"/>
                </a:moveTo>
                <a:lnTo>
                  <a:pt x="0" y="62786"/>
                </a:lnTo>
                <a:lnTo>
                  <a:pt x="825851" y="630721"/>
                </a:lnTo>
                <a:lnTo>
                  <a:pt x="782674" y="693507"/>
                </a:lnTo>
                <a:lnTo>
                  <a:pt x="1035799" y="728861"/>
                </a:lnTo>
                <a:lnTo>
                  <a:pt x="946894" y="567935"/>
                </a:lnTo>
                <a:lnTo>
                  <a:pt x="869029" y="567935"/>
                </a:lnTo>
                <a:lnTo>
                  <a:pt x="43178" y="0"/>
                </a:lnTo>
                <a:close/>
              </a:path>
              <a:path extrusionOk="0" h="728980" w="1036320">
                <a:moveTo>
                  <a:pt x="912207" y="505148"/>
                </a:moveTo>
                <a:lnTo>
                  <a:pt x="869029" y="567935"/>
                </a:lnTo>
                <a:lnTo>
                  <a:pt x="946894" y="567935"/>
                </a:lnTo>
                <a:lnTo>
                  <a:pt x="912207" y="505148"/>
                </a:lnTo>
                <a:close/>
              </a:path>
            </a:pathLst>
          </a:custGeom>
          <a:solidFill>
            <a:srgbClr val="B3100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5"/>
          <p:cNvSpPr/>
          <p:nvPr/>
        </p:nvSpPr>
        <p:spPr>
          <a:xfrm>
            <a:off x="5091145" y="1258984"/>
            <a:ext cx="598561" cy="452120"/>
          </a:xfrm>
          <a:custGeom>
            <a:rect b="b" l="l" r="r" t="t"/>
            <a:pathLst>
              <a:path extrusionOk="0" h="717550" w="1033779">
                <a:moveTo>
                  <a:pt x="125121" y="494424"/>
                </a:moveTo>
                <a:lnTo>
                  <a:pt x="0" y="717287"/>
                </a:lnTo>
                <a:lnTo>
                  <a:pt x="253361" y="683666"/>
                </a:lnTo>
                <a:lnTo>
                  <a:pt x="210614" y="620586"/>
                </a:lnTo>
                <a:lnTo>
                  <a:pt x="303701" y="557505"/>
                </a:lnTo>
                <a:lnTo>
                  <a:pt x="167868" y="557505"/>
                </a:lnTo>
                <a:lnTo>
                  <a:pt x="125121" y="494424"/>
                </a:lnTo>
                <a:close/>
              </a:path>
              <a:path extrusionOk="0" h="717550" w="1033779">
                <a:moveTo>
                  <a:pt x="990568" y="0"/>
                </a:moveTo>
                <a:lnTo>
                  <a:pt x="167868" y="557505"/>
                </a:lnTo>
                <a:lnTo>
                  <a:pt x="303701" y="557505"/>
                </a:lnTo>
                <a:lnTo>
                  <a:pt x="1033315" y="63079"/>
                </a:lnTo>
                <a:lnTo>
                  <a:pt x="990568" y="0"/>
                </a:lnTo>
                <a:close/>
              </a:path>
            </a:pathLst>
          </a:custGeom>
          <a:solidFill>
            <a:srgbClr val="B3100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6838150" y="1358567"/>
            <a:ext cx="2442081" cy="27856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3012162" y="1427583"/>
            <a:ext cx="2359040" cy="2704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Reducing Gender Bias</a:t>
            </a:r>
            <a:endParaRPr/>
          </a:p>
        </p:txBody>
      </p:sp>
      <p:sp>
        <p:nvSpPr>
          <p:cNvPr id="378" name="Google Shape;378;p26"/>
          <p:cNvSpPr/>
          <p:nvPr/>
        </p:nvSpPr>
        <p:spPr>
          <a:xfrm>
            <a:off x="1525832" y="1389857"/>
            <a:ext cx="9140336" cy="4078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 rot="5400000">
            <a:off x="10533956" y="3858612"/>
            <a:ext cx="876935" cy="45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MALE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 rot="-5400000">
            <a:off x="814721" y="3690335"/>
            <a:ext cx="1213485" cy="45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FEMALE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5740566" y="843106"/>
            <a:ext cx="9988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SEXIST</a:t>
            </a:r>
            <a:endParaRPr b="0" i="0" sz="2800" u="none" cap="none" strike="noStrike">
              <a:solidFill>
                <a:srgbClr val="3C58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5753266" y="1120368"/>
            <a:ext cx="974090" cy="0"/>
          </a:xfrm>
          <a:custGeom>
            <a:rect b="b" l="l" r="r" t="t"/>
            <a:pathLst>
              <a:path extrusionOk="0" h="120000" w="974089">
                <a:moveTo>
                  <a:pt x="0" y="0"/>
                </a:moveTo>
                <a:lnTo>
                  <a:pt x="973665" y="0"/>
                </a:lnTo>
              </a:path>
            </a:pathLst>
          </a:custGeom>
          <a:noFill/>
          <a:ln cap="flat" cmpd="sng" w="33850">
            <a:solidFill>
              <a:srgbClr val="B310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5178273" y="5468143"/>
            <a:ext cx="212344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31003"/>
                </a:solidFill>
                <a:latin typeface="Calibri"/>
                <a:ea typeface="Calibri"/>
                <a:cs typeface="Calibri"/>
                <a:sym typeface="Calibri"/>
              </a:rPr>
              <a:t>DEFINITIONAL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2368550" y="1210819"/>
            <a:ext cx="7454900" cy="2800985"/>
          </a:xfrm>
          <a:custGeom>
            <a:rect b="b" l="l" r="r" t="t"/>
            <a:pathLst>
              <a:path extrusionOk="0" h="2800985" w="7454900">
                <a:moveTo>
                  <a:pt x="0" y="2800766"/>
                </a:moveTo>
                <a:lnTo>
                  <a:pt x="7454687" y="2800766"/>
                </a:lnTo>
                <a:lnTo>
                  <a:pt x="7454687" y="0"/>
                </a:lnTo>
                <a:lnTo>
                  <a:pt x="0" y="0"/>
                </a:lnTo>
                <a:lnTo>
                  <a:pt x="0" y="28007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5585577" y="1231139"/>
            <a:ext cx="1020444" cy="270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0960" marR="53339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tote  browsing  tanning  scrimmage  dress  sewing  brilliant  nurse  cocky  genius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homemaker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391" name="Google Shape;391;p2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Measuring emotion in language</a:t>
            </a:r>
            <a:endParaRPr/>
          </a:p>
        </p:txBody>
      </p:sp>
      <p:sp>
        <p:nvSpPr>
          <p:cNvPr id="397" name="Google Shape;397;p28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800"/>
              <a:buChar char="•"/>
            </a:pPr>
            <a:r>
              <a:rPr b="0" i="0" lang="en-US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Emotions are psychological states brought on by thoughts, feelings, behavioural responses, and a degree of pleasure or displeasure.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E.g., happiness, sadness, surprise, disgust, anger, and fear.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Positive &amp; negative emotions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we predict them from text?</a:t>
            </a:r>
            <a:endParaRPr/>
          </a:p>
        </p:txBody>
      </p:sp>
      <p:pic>
        <p:nvPicPr>
          <p:cNvPr id="398" name="Google Shape;39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034" y="543841"/>
            <a:ext cx="5507766" cy="558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Dictionary-based Sentiment Analysis</a:t>
            </a:r>
            <a:endParaRPr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LIWC: dictionary approach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Words annotated with over 80 psychological categories, including 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WKB lexicon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14,000 English words annotated with emotional valence (positivity/negativity) and arousal (strength of emotion).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Also exists in Spanish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SentiStrength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 Aware Dictionary for sEntiment Reasoning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Explicit and implicit bias</a:t>
            </a:r>
            <a:endParaRPr/>
          </a:p>
        </p:txBody>
      </p:sp>
      <p:sp>
        <p:nvSpPr>
          <p:cNvPr id="180" name="Google Shape;180;p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</a:pPr>
            <a:r>
              <a:rPr lang="en-US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prej·u·dice</a:t>
            </a:r>
            <a:endParaRPr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2124"/>
              </a:buClr>
              <a:buSzPts val="2400"/>
              <a:buChar char="•"/>
            </a:pPr>
            <a:r>
              <a:rPr b="0" i="0" lang="en-US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preconceived opinion (usually negative) that is not based on reason or actual experience.</a:t>
            </a:r>
            <a:endParaRPr sz="2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2124"/>
              </a:buClr>
              <a:buSzPts val="2800"/>
              <a:buChar char="•"/>
            </a:pPr>
            <a:r>
              <a:rPr lang="en-US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Explicit bias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2124"/>
              </a:buClr>
              <a:buSzPts val="2400"/>
              <a:buChar char="–"/>
            </a:pPr>
            <a:r>
              <a:rPr lang="en-US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person is aware of their feelings and attitudes, and intentional in behaviors; Characterized by </a:t>
            </a: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prejudice </a:t>
            </a:r>
            <a:r>
              <a:rPr b="0" i="0"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expressed through physical and verbal actions. E.g., “Wome</a:t>
            </a: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n who are mothers are not serious about  their research.”</a:t>
            </a:r>
            <a:endParaRPr b="0" i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Implicit bias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Learned attitudes or stereotypes that exist in our subconscious and can involuntarily affect the way we think and act. E.g., Not inviting female researchers into research collaborations.”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Measuring emotions: Warriner’s (WKB) lexicon</a:t>
            </a:r>
            <a:endParaRPr/>
          </a:p>
        </p:txBody>
      </p:sp>
      <p:sp>
        <p:nvSpPr>
          <p:cNvPr id="410" name="Google Shape;410;p3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Sentiment lexicon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Three dimensions of emotion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Dominance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Collected emotional ratings for 14,000 words, the majority of the well-known English content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Participants recruited through Amazon Mechanical Turk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shown lists of 350 words, including 10 calibrator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asked to rate each word along 3 dimensions using a 9 pt scale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424391" y="5847835"/>
            <a:ext cx="10260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[Wariner et el., (2013) “Norms of valence, arousal, and dominance for 13,915 English lemmas”,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do you feel while reading each word?</a:t>
            </a:r>
            <a:endParaRPr/>
          </a:p>
        </p:txBody>
      </p:sp>
      <p:sp>
        <p:nvSpPr>
          <p:cNvPr id="417" name="Google Shape;417;p31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9: Happy, pleased, satisfied, contented, hopeful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1: Unhappy, annoyed, melancholic, despaired, or bored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9: Excited, stimulated, excited, frenzied, jittery, wide-awake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1: Calm, relaxed, sluggish, dull, sleepy, or unaroused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5: Neutral, neither happy nor sad [not excited nor at all calm; neither in control nor controlled]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aphicFrame>
        <p:nvGraphicFramePr>
          <p:cNvPr id="423" name="Google Shape;423;p32"/>
          <p:cNvGraphicFramePr/>
          <p:nvPr/>
        </p:nvGraphicFramePr>
        <p:xfrm>
          <a:off x="613568" y="1357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{BB212555-2D0F-49FB-A0D6-46B275AD11DC}</a:tableStyleId>
              </a:tblPr>
              <a:tblGrid>
                <a:gridCol w="1567550"/>
                <a:gridCol w="1567550"/>
                <a:gridCol w="1567550"/>
                <a:gridCol w="1567550"/>
                <a:gridCol w="1567550"/>
                <a:gridCol w="1567550"/>
                <a:gridCol w="15675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Valence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Arousal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Dominance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Lowest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pedophile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grain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dementia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dull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Alzheimer’s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AIDS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calm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lobotomy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leukemia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librarian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1.75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earthquake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molester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soothing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uncontrollable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murder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scene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2.21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Highest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excited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motherfucker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rejoice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sunshine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erection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successful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relaxing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terrorism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smile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completion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fantastic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8.36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rampage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7.57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self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happiness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insanity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incredible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VADER</a:t>
            </a:r>
            <a:endParaRPr/>
          </a:p>
        </p:txBody>
      </p:sp>
      <p:sp>
        <p:nvSpPr>
          <p:cNvPr id="429" name="Google Shape;429;p3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gold-standard sentiment lexicon that is especially attuned to microblog-like contexts.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for grammatical and syntactical conventions that humans use when expressing or emphasizing sentiment intensity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Performs well on social media posts (better than LIWC)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VADER</a:t>
            </a:r>
            <a:endParaRPr/>
          </a:p>
        </p:txBody>
      </p:sp>
      <p:pic>
        <p:nvPicPr>
          <p:cNvPr id="435" name="Google Shape;435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27882"/>
            <a:ext cx="10980738" cy="38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Global mood patterns</a:t>
            </a:r>
            <a:endParaRPr/>
          </a:p>
        </p:txBody>
      </p:sp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“Diurnal and seasonal moods vary with work, sleep and daylength across diverse cultures” by Golder and Macy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automated sentiment analysis be applied to social media data to provide a global picture of human mood?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Does mood have a time scale? Seasonal patterns?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Up to 400 public messages from each user, 509 million messages total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2.4 million individuals worldwide (84 identified countries)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English only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Date, Time, and country latitude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447" name="Google Shape;447;p36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Examined within-individual Positive Affect (PA) and Negative Affect (NA) independently,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fraction of PA words appearing in an individual’s messages every hour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 eliminate between-individual variation, subtract the mean: PA</a:t>
            </a:r>
            <a:r>
              <a:rPr baseline="-25000" lang="en-US"/>
              <a:t>u</a:t>
            </a:r>
            <a:r>
              <a:rPr lang="en-US"/>
              <a:t>*(h) = PA</a:t>
            </a:r>
            <a:r>
              <a:rPr baseline="-25000" lang="en-US"/>
              <a:t>u</a:t>
            </a:r>
            <a:r>
              <a:rPr lang="en-US"/>
              <a:t>(h) - &lt;PA</a:t>
            </a:r>
            <a:r>
              <a:rPr baseline="-25000" lang="en-US"/>
              <a:t>u</a:t>
            </a:r>
            <a:r>
              <a:rPr lang="en-US"/>
              <a:t>(h)&gt;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Additional analysis on 4 English-speaking regions: Africa, India, UK/Aus, US/Can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2700339"/>
            <a:ext cx="31051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89025"/>
            <a:ext cx="8006862" cy="5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Two peaks in Positive Affect daily; Positive Affect is higher on weekends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974726"/>
            <a:ext cx="8044962" cy="51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Mood governed by diurnal cycles, not culture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we use Twitter data to monitor happiness?</a:t>
            </a:r>
            <a:endParaRPr/>
          </a:p>
        </p:txBody>
      </p:sp>
      <p:pic>
        <p:nvPicPr>
          <p:cNvPr id="466" name="Google Shape;4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922" y="2383980"/>
            <a:ext cx="5491221" cy="370564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/>
          <p:nvPr/>
        </p:nvSpPr>
        <p:spPr>
          <a:xfrm>
            <a:off x="439922" y="1488499"/>
            <a:ext cx="107236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possible to spatially aggregate Twitter  messages  to monitor the subjective well-being of populations on a large scale?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362070"/>
            <a:ext cx="5357324" cy="16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9"/>
          <p:cNvSpPr txBox="1"/>
          <p:nvPr/>
        </p:nvSpPr>
        <p:spPr>
          <a:xfrm>
            <a:off x="6027254" y="2438740"/>
            <a:ext cx="59311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Dictionary-based sentiment methods yield inconsistent county-level well-being  measurements  due  to  regional,  cultural,  and  socioeconomic  differences  in  language  use.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439922" y="744246"/>
            <a:ext cx="106383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Jaidka et al (2020). Estimating geographic subjective well-being from Twitter: A comparison of dictionary and data-driven language methods. </a:t>
            </a:r>
            <a:r>
              <a:rPr b="0" i="1" lang="en-US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PNAS</a:t>
            </a:r>
            <a:r>
              <a:rPr b="0" i="0" lang="en-US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117</a:t>
            </a:r>
            <a:r>
              <a:rPr b="0" i="0" lang="en-US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(19), 10165-10171.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2176897" y="349330"/>
            <a:ext cx="803275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father and son get in a car crash and are rushed  to the hospital.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10284777" y="6547166"/>
            <a:ext cx="163830" cy="228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C58A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2076774" y="1809808"/>
            <a:ext cx="8348400" cy="4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123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father dies.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t/>
            </a:r>
            <a:endParaRPr b="0" i="0" sz="3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2395" marR="6305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boy is taken to the operating room and the  surgeon says,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2395" marR="5080" rtl="0" algn="l">
              <a:lnSpc>
                <a:spcPct val="240625"/>
              </a:lnSpc>
              <a:spcBef>
                <a:spcPts val="8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 can’t operate on this boy, because he’s my son.”  Can you explain why?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4724275" y="6314375"/>
            <a:ext cx="55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/www.youtube.com/watch?v=J69HkKz9g4A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Creating a racist sentiment classifier</a:t>
            </a:r>
            <a:endParaRPr/>
          </a:p>
        </p:txBody>
      </p:sp>
      <p:sp>
        <p:nvSpPr>
          <p:cNvPr id="476" name="Google Shape;476;p4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pre-trained </a:t>
            </a:r>
            <a:r>
              <a:rPr b="1" lang="en-US"/>
              <a:t>word embeddings</a:t>
            </a:r>
            <a:r>
              <a:rPr lang="en-US"/>
              <a:t> to represent the meanings of 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GLOVE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Acquire </a:t>
            </a:r>
            <a:r>
              <a:rPr b="1" lang="en-US"/>
              <a:t>ground truth data</a:t>
            </a:r>
            <a:r>
              <a:rPr lang="en-US"/>
              <a:t> for use in training and testing the algorithm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6800 positive and negative words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http://www.cs.uic.edu/~liub/FBS/opinion-lexicon-English.rar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Train a classifier</a:t>
            </a:r>
            <a:r>
              <a:rPr lang="en-US"/>
              <a:t>, using gradient descent, to recognize other positive and negative words based on their word embeddings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95% accuracy on words not in training data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Generalizes to words not in the ground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 </a:t>
            </a:r>
            <a:r>
              <a:rPr b="1" lang="en-US"/>
              <a:t>sentiment scores</a:t>
            </a:r>
            <a:r>
              <a:rPr lang="en-US"/>
              <a:t> for sentences of text using this classifier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782229" y="679279"/>
            <a:ext cx="10980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http://blog.conceptnet.io/posts/2017/how-to-make-a-racist-ai-without-really-trying/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41"/>
          <p:cNvGraphicFramePr/>
          <p:nvPr/>
        </p:nvGraphicFramePr>
        <p:xfrm>
          <a:off x="1982549" y="-2948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{BB212555-2D0F-49FB-A0D6-46B275AD11DC}</a:tableStyleId>
              </a:tblPr>
              <a:tblGrid>
                <a:gridCol w="3775950"/>
                <a:gridCol w="3775950"/>
              </a:tblGrid>
              <a:tr h="470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br>
                        <a:rPr b="1" lang="en-US" sz="1800" u="none" cap="none" strike="noStrike"/>
                      </a:br>
                      <a:r>
                        <a:rPr b="1" lang="en-US" sz="1800" u="none" cap="none" strike="noStrike"/>
                        <a:t>sentiment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28625" marB="28625" marR="57250" marL="57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fidget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-9.931679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interrupt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-9.634706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staunchly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1.466919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imaginary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-2.989215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taxing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0.468522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world-famous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6.908561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low-cost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9.237223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disapointment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-8.737182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totalitarian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-10.851580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bellicose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-8.328674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freezes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-8.456981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sin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-7.839670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fragile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-4.018289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fooled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-4.309344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undecided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-2.816172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handily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2.339609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demonizes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-2.102152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easygoing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8.747150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unpopular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-7.887475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commiserate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1.790899</a:t>
                      </a:r>
                      <a:endParaRPr sz="1400" u="none" cap="none" strike="noStrike"/>
                    </a:p>
                  </a:txBody>
                  <a:tcPr marT="28625" marB="28625" marR="57250" marL="5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analyze the sentiment of some texts</a:t>
            </a:r>
            <a:endParaRPr/>
          </a:p>
        </p:txBody>
      </p:sp>
      <p:sp>
        <p:nvSpPr>
          <p:cNvPr id="489" name="Google Shape;489;p42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Restaurants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text_to_sentiment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-US">
                <a:solidFill>
                  <a:srgbClr val="BA2121"/>
                </a:solidFill>
                <a:latin typeface="Inconsolata"/>
                <a:ea typeface="Inconsolata"/>
                <a:cs typeface="Inconsolata"/>
                <a:sym typeface="Inconsolata"/>
              </a:rPr>
              <a:t>"Let's go get Italian food“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🡪 </a:t>
            </a:r>
            <a:r>
              <a:rPr lang="en-US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2.043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text_to_sentiment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-US">
                <a:solidFill>
                  <a:srgbClr val="BA2121"/>
                </a:solidFill>
                <a:latin typeface="Inconsolata"/>
                <a:ea typeface="Inconsolata"/>
                <a:cs typeface="Inconsolata"/>
                <a:sym typeface="Inconsolata"/>
              </a:rPr>
              <a:t>"Let's go get Chinese food"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🡪 </a:t>
            </a:r>
            <a:r>
              <a:rPr lang="en-US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1.409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text_to_sentiment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-US">
                <a:solidFill>
                  <a:srgbClr val="BA2121"/>
                </a:solidFill>
                <a:latin typeface="Inconsolata"/>
                <a:ea typeface="Inconsolata"/>
                <a:cs typeface="Inconsolata"/>
                <a:sym typeface="Inconsolata"/>
              </a:rPr>
              <a:t>"Let's go get Mexican food"</a:t>
            </a:r>
            <a:r>
              <a:rPr lang="en-US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🡪 </a:t>
            </a:r>
            <a:r>
              <a:rPr lang="en-US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0.388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Names</a:t>
            </a:r>
            <a:endParaRPr/>
          </a:p>
        </p:txBody>
      </p:sp>
      <p:graphicFrame>
        <p:nvGraphicFramePr>
          <p:cNvPr id="491" name="Google Shape;491;p42"/>
          <p:cNvGraphicFramePr/>
          <p:nvPr/>
        </p:nvGraphicFramePr>
        <p:xfrm>
          <a:off x="6096000" y="22051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{BB212555-2D0F-49FB-A0D6-46B275AD11DC}</a:tableStyleId>
              </a:tblPr>
              <a:tblGrid>
                <a:gridCol w="1794925"/>
                <a:gridCol w="1794925"/>
                <a:gridCol w="1794925"/>
              </a:tblGrid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mohammed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0.834974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Arab/Muslim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alya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3.916803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Arab/Muslim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terryl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-2.858010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Black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josé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0.432956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Hispanic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luciana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1.086073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Hispanic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hank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0.391858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White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5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megan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2.158679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White</a:t>
                      </a:r>
                      <a:endParaRPr sz="1400" u="none" cap="none" strike="noStrike"/>
                    </a:p>
                  </a:txBody>
                  <a:tcPr marT="22425" marB="22425" marR="44875" marL="44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Sentiment of names</a:t>
            </a:r>
            <a:endParaRPr/>
          </a:p>
        </p:txBody>
      </p:sp>
      <p:pic>
        <p:nvPicPr>
          <p:cNvPr id="497" name="Google Shape;49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829" y="1146175"/>
            <a:ext cx="8330279" cy="497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03" name="Google Shape;503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558" y="1146175"/>
            <a:ext cx="8174821" cy="497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Language models for emotion recognition</a:t>
            </a:r>
            <a:endParaRPr/>
          </a:p>
        </p:txBody>
      </p:sp>
      <p:pic>
        <p:nvPicPr>
          <p:cNvPr id="509" name="Google Shape;50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007" y="2758678"/>
            <a:ext cx="3977985" cy="185182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 association between emotion labels and words in a sentence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emotions are not independent; a specific emotive expression can be associated with multiple emotions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Plutchik’s wheels of emotion: “joy” is close to “love” and “optimism”, instead of “anger” and “sadness”	</a:t>
            </a:r>
            <a:endParaRPr/>
          </a:p>
        </p:txBody>
      </p:sp>
      <p:sp>
        <p:nvSpPr>
          <p:cNvPr id="511" name="Google Shape;511;p45"/>
          <p:cNvSpPr txBox="1"/>
          <p:nvPr/>
        </p:nvSpPr>
        <p:spPr>
          <a:xfrm>
            <a:off x="953030" y="1714655"/>
            <a:ext cx="44656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Tweets from SemEval-18 Task 1. GT represents the ground truth labels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444500" y="5614413"/>
            <a:ext cx="61044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Casting Multi-label Emotion Classification as Span-prediction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https://arxiv.org/abs/2101.10038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SpanEmo: language model for recognizing emotions</a:t>
            </a:r>
            <a:endParaRPr/>
          </a:p>
        </p:txBody>
      </p:sp>
      <p:sp>
        <p:nvSpPr>
          <p:cNvPr id="518" name="Google Shape;518;p46"/>
          <p:cNvSpPr txBox="1"/>
          <p:nvPr>
            <p:ph idx="1" type="body"/>
          </p:nvPr>
        </p:nvSpPr>
        <p:spPr>
          <a:xfrm>
            <a:off x="609601" y="3826933"/>
            <a:ext cx="10980929" cy="2299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Given an input sentence and a set of classes, a base encoder was employed to learn contextualised word representations.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Feeding both segments to the encoder allows it to interpolate between emotion classes and words in the input sentence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feed forward network (FFN) was used to project the learned representations into a single score for each token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 the scores for the label tokens as predictions for the corresponding emotion label.</a:t>
            </a:r>
            <a:endParaRPr/>
          </a:p>
        </p:txBody>
      </p:sp>
      <p:pic>
        <p:nvPicPr>
          <p:cNvPr id="519" name="Google Shape;5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9935" y="858838"/>
            <a:ext cx="4130398" cy="278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Emotions during the Covid-19 pandemic in LA</a:t>
            </a:r>
            <a:endParaRPr/>
          </a:p>
        </p:txBody>
      </p:sp>
      <p:pic>
        <p:nvPicPr>
          <p:cNvPr descr="Graphical user interface, chart, diagram&#10;&#10;Description automatically generated" id="525" name="Google Shape;525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064" l="0" r="0" t="0"/>
          <a:stretch/>
        </p:blipFill>
        <p:spPr>
          <a:xfrm>
            <a:off x="799229" y="1138356"/>
            <a:ext cx="10251449" cy="364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171" y="4879796"/>
            <a:ext cx="5494496" cy="60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Identity Online</a:t>
            </a:r>
            <a:endParaRPr/>
          </a:p>
        </p:txBody>
      </p:sp>
      <p:sp>
        <p:nvSpPr>
          <p:cNvPr id="532" name="Google Shape;532;p48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Individual and group identities are formed online through individual expression and group interactions.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Username, profile is how they present themselves online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does </a:t>
            </a:r>
            <a:r>
              <a:rPr lang="en-US" sz="2000" u="sng"/>
              <a:t>identity</a:t>
            </a:r>
            <a:r>
              <a:rPr lang="en-US" sz="2000"/>
              <a:t> is associated with how emotions are expressed in tweets?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E.g., users present their gender identity by listing their pronouns</a:t>
            </a:r>
            <a:endParaRPr/>
          </a:p>
        </p:txBody>
      </p:sp>
      <p:sp>
        <p:nvSpPr>
          <p:cNvPr id="533" name="Google Shape;533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0" i="0" lang="en-US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364" y="2059977"/>
            <a:ext cx="4395788" cy="209985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8"/>
          <p:cNvSpPr/>
          <p:nvPr/>
        </p:nvSpPr>
        <p:spPr>
          <a:xfrm>
            <a:off x="6838122" y="2084428"/>
            <a:ext cx="1168841" cy="18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8"/>
          <p:cNvSpPr/>
          <p:nvPr/>
        </p:nvSpPr>
        <p:spPr>
          <a:xfrm>
            <a:off x="6838121" y="2305879"/>
            <a:ext cx="1168841" cy="1034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48"/>
          <p:cNvGrpSpPr/>
          <p:nvPr/>
        </p:nvGrpSpPr>
        <p:grpSpPr>
          <a:xfrm>
            <a:off x="6395120" y="2949827"/>
            <a:ext cx="4795619" cy="1130728"/>
            <a:chOff x="6395120" y="3840373"/>
            <a:chExt cx="4795619" cy="1130728"/>
          </a:xfrm>
        </p:grpSpPr>
        <p:pic>
          <p:nvPicPr>
            <p:cNvPr id="538" name="Google Shape;538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5120" y="3840373"/>
              <a:ext cx="4795619" cy="1130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48"/>
            <p:cNvSpPr/>
            <p:nvPr/>
          </p:nvSpPr>
          <p:spPr>
            <a:xfrm>
              <a:off x="6688372" y="3864824"/>
              <a:ext cx="2328407" cy="1816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6455365" y="4096163"/>
              <a:ext cx="676956" cy="1034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Gender identity* and emotions on Twitter</a:t>
            </a:r>
            <a:endParaRPr/>
          </a:p>
        </p:txBody>
      </p:sp>
      <p:sp>
        <p:nvSpPr>
          <p:cNvPr id="546" name="Google Shape;546;p49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Expression</a:t>
            </a:r>
            <a:r>
              <a:rPr lang="en-US"/>
              <a:t>: Emotions expressed by gender groups</a:t>
            </a:r>
            <a:endParaRPr/>
          </a:p>
        </p:txBody>
      </p:sp>
      <p:pic>
        <p:nvPicPr>
          <p:cNvPr descr="A picture containing square&#10;&#10;Description automatically generated" id="547" name="Google Shape;547;p4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389" y="2000250"/>
            <a:ext cx="4508810" cy="41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9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Climate</a:t>
            </a:r>
            <a:r>
              <a:rPr lang="en-US"/>
              <a:t>: Emotions in response to different gender groups</a:t>
            </a:r>
            <a:endParaRPr/>
          </a:p>
        </p:txBody>
      </p:sp>
      <p:pic>
        <p:nvPicPr>
          <p:cNvPr descr="A picture containing text, checker&#10;&#10;Description automatically generated" id="549" name="Google Shape;549;p49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9955" y="2000250"/>
            <a:ext cx="4715328" cy="41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9"/>
          <p:cNvSpPr txBox="1"/>
          <p:nvPr/>
        </p:nvSpPr>
        <p:spPr>
          <a:xfrm>
            <a:off x="609600" y="5930895"/>
            <a:ext cx="92363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* Based on pronouns user declared in their Twitter profile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Language &amp; Bias</a:t>
            </a:r>
            <a:endParaRPr/>
          </a:p>
        </p:txBody>
      </p:sp>
      <p:sp>
        <p:nvSpPr>
          <p:cNvPr id="194" name="Google Shape;194;p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Language implicitly transmits ingroup/outgroup identify information, leading to human prejudices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Language models (e.g., word embeddings) encode stereotyped biases in addition to other knowledge, including how flowers are pleasant and the gender distribution of occupations.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Behavior can be driven by cultural history embedded in language, and can vary between languages.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Creating a feedback loop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Bias enters data in other ways, e.g., demographics, test scores, …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Gender identity* and emotions on Twitter</a:t>
            </a:r>
            <a:endParaRPr/>
          </a:p>
        </p:txBody>
      </p:sp>
      <p:sp>
        <p:nvSpPr>
          <p:cNvPr id="556" name="Google Shape;556;p50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Expression</a:t>
            </a:r>
            <a:r>
              <a:rPr lang="en-US"/>
              <a:t>: Emotions expressed by gender groups</a:t>
            </a:r>
            <a:endParaRPr/>
          </a:p>
        </p:txBody>
      </p:sp>
      <p:pic>
        <p:nvPicPr>
          <p:cNvPr descr="A picture containing square&#10;&#10;Description automatically generated" id="557" name="Google Shape;557;p5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389" y="2000250"/>
            <a:ext cx="4508810" cy="41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0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Climate</a:t>
            </a:r>
            <a:r>
              <a:rPr lang="en-US"/>
              <a:t>: Emotions in response to different gender groups</a:t>
            </a:r>
            <a:endParaRPr/>
          </a:p>
        </p:txBody>
      </p:sp>
      <p:pic>
        <p:nvPicPr>
          <p:cNvPr descr="A picture containing text, checker&#10;&#10;Description automatically generated" id="559" name="Google Shape;559;p5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9955" y="2000250"/>
            <a:ext cx="4715328" cy="41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0"/>
          <p:cNvSpPr/>
          <p:nvPr/>
        </p:nvSpPr>
        <p:spPr>
          <a:xfrm>
            <a:off x="1891147" y="3479073"/>
            <a:ext cx="596970" cy="201843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0"/>
          <p:cNvSpPr/>
          <p:nvPr/>
        </p:nvSpPr>
        <p:spPr>
          <a:xfrm>
            <a:off x="3347077" y="2000250"/>
            <a:ext cx="1515868" cy="1710026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0"/>
          <p:cNvSpPr txBox="1"/>
          <p:nvPr/>
        </p:nvSpPr>
        <p:spPr>
          <a:xfrm>
            <a:off x="49325" y="4488292"/>
            <a:ext cx="160283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gender groups express more positive emotions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0"/>
          <p:cNvSpPr txBox="1"/>
          <p:nvPr/>
        </p:nvSpPr>
        <p:spPr>
          <a:xfrm>
            <a:off x="5324304" y="1951672"/>
            <a:ext cx="173813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Non-traditional gender groups express more negative emotions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50"/>
          <p:cNvCxnSpPr>
            <a:endCxn id="561" idx="3"/>
          </p:cNvCxnSpPr>
          <p:nvPr/>
        </p:nvCxnSpPr>
        <p:spPr>
          <a:xfrm flipH="1">
            <a:off x="4862945" y="2690263"/>
            <a:ext cx="461400" cy="1650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50"/>
          <p:cNvCxnSpPr>
            <a:endCxn id="560" idx="1"/>
          </p:cNvCxnSpPr>
          <p:nvPr/>
        </p:nvCxnSpPr>
        <p:spPr>
          <a:xfrm flipH="1" rot="10800000">
            <a:off x="1226047" y="4488293"/>
            <a:ext cx="665100" cy="6033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50"/>
          <p:cNvSpPr/>
          <p:nvPr/>
        </p:nvSpPr>
        <p:spPr>
          <a:xfrm>
            <a:off x="8988646" y="3479073"/>
            <a:ext cx="1515868" cy="1710026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0"/>
          <p:cNvSpPr txBox="1"/>
          <p:nvPr/>
        </p:nvSpPr>
        <p:spPr>
          <a:xfrm>
            <a:off x="5876869" y="5100185"/>
            <a:ext cx="15158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positive climate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7371751" y="3516930"/>
            <a:ext cx="1515868" cy="1710026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0"/>
          <p:cNvSpPr txBox="1"/>
          <p:nvPr/>
        </p:nvSpPr>
        <p:spPr>
          <a:xfrm>
            <a:off x="10588376" y="5141638"/>
            <a:ext cx="15158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positive climate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50"/>
          <p:cNvCxnSpPr>
            <a:stCxn id="567" idx="0"/>
            <a:endCxn id="568" idx="1"/>
          </p:cNvCxnSpPr>
          <p:nvPr/>
        </p:nvCxnSpPr>
        <p:spPr>
          <a:xfrm flipH="1" rot="10800000">
            <a:off x="6634803" y="4372085"/>
            <a:ext cx="736800" cy="7281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1" name="Google Shape;571;p50"/>
          <p:cNvCxnSpPr>
            <a:stCxn id="569" idx="0"/>
            <a:endCxn id="566" idx="3"/>
          </p:cNvCxnSpPr>
          <p:nvPr/>
        </p:nvCxnSpPr>
        <p:spPr>
          <a:xfrm rot="10800000">
            <a:off x="10504510" y="4334038"/>
            <a:ext cx="841800" cy="8076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Flowers </a:t>
            </a:r>
            <a:endParaRPr/>
          </a:p>
        </p:txBody>
      </p:sp>
      <p:pic>
        <p:nvPicPr>
          <p:cNvPr descr="Close-up of orange Ranunculus flower" id="200" name="Google Shape;20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089" y="1243013"/>
            <a:ext cx="4013821" cy="4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Insects</a:t>
            </a:r>
            <a:endParaRPr/>
          </a:p>
        </p:txBody>
      </p:sp>
      <p:pic>
        <p:nvPicPr>
          <p:cNvPr descr="Close-Up of dragon fly" id="207" name="Google Shape;20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90093"/>
            <a:ext cx="5384800" cy="358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2231391" y="407689"/>
            <a:ext cx="6245225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Implicit association test (IAT)</a:t>
            </a:r>
            <a:endParaRPr sz="3300"/>
          </a:p>
        </p:txBody>
      </p:sp>
      <p:sp>
        <p:nvSpPr>
          <p:cNvPr id="214" name="Google Shape;214;p8"/>
          <p:cNvSpPr/>
          <p:nvPr/>
        </p:nvSpPr>
        <p:spPr>
          <a:xfrm>
            <a:off x="1749294" y="1365073"/>
            <a:ext cx="8744950" cy="3934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659654" y="1326972"/>
            <a:ext cx="8872855" cy="4010660"/>
          </a:xfrm>
          <a:custGeom>
            <a:rect b="b" l="l" r="r" t="t"/>
            <a:pathLst>
              <a:path extrusionOk="0" h="4010660" w="8872855">
                <a:moveTo>
                  <a:pt x="0" y="0"/>
                </a:moveTo>
                <a:lnTo>
                  <a:pt x="8872693" y="0"/>
                </a:lnTo>
                <a:lnTo>
                  <a:pt x="8872693" y="4010568"/>
                </a:lnTo>
                <a:lnTo>
                  <a:pt x="0" y="401056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62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3429000" y="5662629"/>
            <a:ext cx="522732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https://implicit.harvard.edu/implicit/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 txBox="1"/>
          <p:nvPr>
            <p:ph idx="12" type="sldNum"/>
          </p:nvPr>
        </p:nvSpPr>
        <p:spPr>
          <a:xfrm>
            <a:off x="8200389" y="6432121"/>
            <a:ext cx="59447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825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3C58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Implicit association test (IAT)</a:t>
            </a:r>
            <a:endParaRPr/>
          </a:p>
        </p:txBody>
      </p:sp>
      <p:sp>
        <p:nvSpPr>
          <p:cNvPr id="223" name="Google Shape;223;p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Implicit Association Test (IAT) used by psychologists to measure implicit prejudices and stereotypes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IAT measures differences in response times when subjects are asked to pair two concepts they find similar, in contrast to two concepts they find different.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Response times are faster when tasks are easier: e.g., subjects are much quicker if they are told to label insects as unpleasant and flowers as pleasant than if they are asked to label these objects in reverse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2019-05-22T17:16:50Z</dcterms:created>
  <dc:creator>Kristina Lerman</dc:creator>
</cp:coreProperties>
</file>